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MU Serif" charset="1" panose="02000603000000000000"/>
      <p:regular r:id="rId10"/>
    </p:embeddedFont>
    <p:embeddedFont>
      <p:font typeface="CMU Serif Italics" charset="1" panose="02000603000000000000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IBM Plex Sans" charset="1" panose="020B0503050203000203"/>
      <p:regular r:id="rId16"/>
    </p:embeddedFont>
    <p:embeddedFont>
      <p:font typeface="IBM Plex Sans Bold" charset="1" panose="020B0803050203000203"/>
      <p:regular r:id="rId17"/>
    </p:embeddedFont>
    <p:embeddedFont>
      <p:font typeface="IBM Plex Sans Italics" charset="1" panose="020B0503050203000203"/>
      <p:regular r:id="rId18"/>
    </p:embeddedFont>
    <p:embeddedFont>
      <p:font typeface="IBM Plex Sans Bold Italics" charset="1" panose="020B0803050203000203"/>
      <p:regular r:id="rId19"/>
    </p:embeddedFont>
    <p:embeddedFont>
      <p:font typeface="Public Sans Bold" charset="1" panose="00000000000000000000"/>
      <p:regular r:id="rId20"/>
    </p:embeddedFont>
    <p:embeddedFont>
      <p:font typeface="Public Sans Bold Bold" charset="1" panose="00000000000000000000"/>
      <p:regular r:id="rId21"/>
    </p:embeddedFont>
    <p:embeddedFont>
      <p:font typeface="Public Sans Bold Italics" charset="1" panose="00000000000000000000"/>
      <p:regular r:id="rId22"/>
    </p:embeddedFont>
    <p:embeddedFont>
      <p:font typeface="Public Sans Bold Bold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2.xml" Type="http://schemas.openxmlformats.org/officeDocument/2006/relationships/notesSlide"/><Relationship Id="rId41" Target="notesSlides/notesSlide3.xml" Type="http://schemas.openxmlformats.org/officeDocument/2006/relationships/notesSlide"/><Relationship Id="rId42" Target="notesSlides/notesSlide4.xml" Type="http://schemas.openxmlformats.org/officeDocument/2006/relationships/notesSlide"/><Relationship Id="rId43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Lentilles de contact : </a:t>
            </a:r>
          </a:p>
          <a:p>
            <a:r>
              <a:rPr lang="en-US"/>
              <a:t/>
            </a:r>
          </a:p>
          <a:p>
            <a:r>
              <a:rPr lang="en-US"/>
              <a:t>Certains types de lentilles de contact sont fabriqués à partir de matériaux photochromes.</a:t>
            </a:r>
          </a:p>
          <a:p>
            <a:r>
              <a:rPr lang="en-US"/>
              <a:t/>
            </a:r>
          </a:p>
          <a:p>
            <a:r>
              <a:rPr lang="en-US"/>
              <a:t>Ces lentilles s'adaptent aux conditions d'éclairage, devenant plus foncées en cas d'exposition aux UV.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Support à des technologies innovantes et à des dispositifs adaptatifs qui peuvent s'ajuster et répondre de manière intelligente à leur environnement, offrant ainsi des solutions avancées et polyvalentes.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Support à des technologies innovantes et à des dispositifs adaptatifs qui peuvent s'ajuster et répondre de manière intelligente à leur environnement, offrant ainsi des solutions avancées et polyvalentes.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Support à des technologies innovantes et à des dispositifs adaptatifs qui peuvent s'ajuster et répondre de manière intelligente à leur environnement, offrant ainsi des solutions avancées et polyvalentes.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Support à des technologies innovantes et à des dispositifs adaptatifs qui peuvent s'ajuster et répondre de manière intelligente à leur environnement, offrant ainsi des solutions avancées et polyvalentes.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76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52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88.png" Type="http://schemas.openxmlformats.org/officeDocument/2006/relationships/image"/><Relationship Id="rId15" Target="../media/image89.svg" Type="http://schemas.openxmlformats.org/officeDocument/2006/relationships/image"/><Relationship Id="rId2" Target="../media/image1.jpe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83.gif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svg" Type="http://schemas.openxmlformats.org/officeDocument/2006/relationships/image"/><Relationship Id="rId2" Target="../media/image1.jpeg" Type="http://schemas.openxmlformats.org/officeDocument/2006/relationships/image"/><Relationship Id="rId3" Target="../media/image90.jpeg" Type="http://schemas.openxmlformats.org/officeDocument/2006/relationships/image"/><Relationship Id="rId4" Target="../media/image91.jpeg" Type="http://schemas.openxmlformats.org/officeDocument/2006/relationships/image"/><Relationship Id="rId5" Target="../media/image92.jpeg" Type="http://schemas.openxmlformats.org/officeDocument/2006/relationships/image"/><Relationship Id="rId6" Target="../media/image93.jpeg" Type="http://schemas.openxmlformats.org/officeDocument/2006/relationships/image"/><Relationship Id="rId7" Target="../media/image94.png" Type="http://schemas.openxmlformats.org/officeDocument/2006/relationships/image"/><Relationship Id="rId8" Target="../media/image95.sv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32.png" Type="http://schemas.openxmlformats.org/officeDocument/2006/relationships/image"/><Relationship Id="rId18" Target="../media/image33.svg" Type="http://schemas.openxmlformats.org/officeDocument/2006/relationships/image"/><Relationship Id="rId19" Target="../media/image34.png" Type="http://schemas.openxmlformats.org/officeDocument/2006/relationships/image"/><Relationship Id="rId2" Target="../media/image1.jpeg" Type="http://schemas.openxmlformats.org/officeDocument/2006/relationships/image"/><Relationship Id="rId20" Target="../media/image35.sv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49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16" Target="../media/image62.png" Type="http://schemas.openxmlformats.org/officeDocument/2006/relationships/image"/><Relationship Id="rId17" Target="../media/image63.svg" Type="http://schemas.openxmlformats.org/officeDocument/2006/relationships/image"/><Relationship Id="rId18" Target="../media/image64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8.png" Type="http://schemas.openxmlformats.org/officeDocument/2006/relationships/image"/><Relationship Id="rId14" Target="../media/image69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13" Target="../media/image73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6854817" y="6534699"/>
            <a:ext cx="4578366" cy="0"/>
          </a:xfrm>
          <a:prstGeom prst="line">
            <a:avLst/>
          </a:prstGeom>
          <a:ln cap="flat" w="38100">
            <a:solidFill>
              <a:srgbClr val="6788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93786" y="-60456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8" y="0"/>
                </a:lnTo>
                <a:lnTo>
                  <a:pt x="53884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492829" y="6496599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729022">
            <a:off x="-3532414" y="-813400"/>
            <a:ext cx="7315200" cy="3684201"/>
          </a:xfrm>
          <a:custGeom>
            <a:avLst/>
            <a:gdLst/>
            <a:ahLst/>
            <a:cxnLst/>
            <a:rect r="r" b="b" t="t" l="l"/>
            <a:pathLst>
              <a:path h="3684201" w="7315200">
                <a:moveTo>
                  <a:pt x="0" y="0"/>
                </a:moveTo>
                <a:lnTo>
                  <a:pt x="7315200" y="0"/>
                </a:lnTo>
                <a:lnTo>
                  <a:pt x="7315200" y="3684200"/>
                </a:lnTo>
                <a:lnTo>
                  <a:pt x="0" y="3684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24000">
            <a:off x="10100539" y="7807140"/>
            <a:ext cx="10240823" cy="1493717"/>
          </a:xfrm>
          <a:custGeom>
            <a:avLst/>
            <a:gdLst/>
            <a:ahLst/>
            <a:cxnLst/>
            <a:rect r="r" b="b" t="t" l="l"/>
            <a:pathLst>
              <a:path h="1493717" w="10240823">
                <a:moveTo>
                  <a:pt x="0" y="0"/>
                </a:moveTo>
                <a:lnTo>
                  <a:pt x="10240822" y="0"/>
                </a:lnTo>
                <a:lnTo>
                  <a:pt x="10240822" y="1493717"/>
                </a:lnTo>
                <a:lnTo>
                  <a:pt x="0" y="1493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3532071" y="9083249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1" y="0"/>
                </a:lnTo>
                <a:lnTo>
                  <a:pt x="6209751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0752021" y="-2369727"/>
            <a:ext cx="4468929" cy="3398427"/>
          </a:xfrm>
          <a:custGeom>
            <a:avLst/>
            <a:gdLst/>
            <a:ahLst/>
            <a:cxnLst/>
            <a:rect r="r" b="b" t="t" l="l"/>
            <a:pathLst>
              <a:path h="3398427" w="4468929">
                <a:moveTo>
                  <a:pt x="0" y="0"/>
                </a:moveTo>
                <a:lnTo>
                  <a:pt x="4468929" y="0"/>
                </a:lnTo>
                <a:lnTo>
                  <a:pt x="4468929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953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0235" y="3548340"/>
            <a:ext cx="15747530" cy="127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07"/>
              </a:lnSpc>
            </a:pPr>
            <a:r>
              <a:rPr lang="en-US" sz="8151">
                <a:solidFill>
                  <a:srgbClr val="224A50"/>
                </a:solidFill>
                <a:latin typeface="CMU Serif"/>
              </a:rPr>
              <a:t>PROPRIÉTÉS INTRINSÈQUES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8651611" y="1357667"/>
            <a:ext cx="984778" cy="1467826"/>
          </a:xfrm>
          <a:custGeom>
            <a:avLst/>
            <a:gdLst/>
            <a:ahLst/>
            <a:cxnLst/>
            <a:rect r="r" b="b" t="t" l="l"/>
            <a:pathLst>
              <a:path h="1467826" w="984778">
                <a:moveTo>
                  <a:pt x="0" y="0"/>
                </a:moveTo>
                <a:lnTo>
                  <a:pt x="984778" y="0"/>
                </a:lnTo>
                <a:lnTo>
                  <a:pt x="984778" y="1467826"/>
                </a:lnTo>
                <a:lnTo>
                  <a:pt x="0" y="14678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42485" y="6944274"/>
            <a:ext cx="9003029" cy="4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610">
                <a:solidFill>
                  <a:srgbClr val="678868"/>
                </a:solidFill>
                <a:latin typeface="Public Sans"/>
              </a:rPr>
              <a:t>10 min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0235" y="4802331"/>
            <a:ext cx="15747530" cy="86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4"/>
              </a:lnSpc>
            </a:pPr>
            <a:r>
              <a:rPr lang="en-US" sz="5600">
                <a:solidFill>
                  <a:srgbClr val="224A50"/>
                </a:solidFill>
                <a:latin typeface="CMU Serif"/>
              </a:rPr>
              <a:t>MATÉRIAUX INTELLIGENTS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0800000">
            <a:off x="-2076176" y="-2369727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2" y="0"/>
                </a:lnTo>
                <a:lnTo>
                  <a:pt x="6209752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5320" y="9930997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3" y="0"/>
                </a:lnTo>
                <a:lnTo>
                  <a:pt x="5526293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5852" y="320057"/>
            <a:ext cx="10146820" cy="9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V. Auto-cicatrisation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28716" y="7841043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2" y="0"/>
                </a:lnTo>
                <a:lnTo>
                  <a:pt x="7818202" y="2834514"/>
                </a:lnTo>
                <a:lnTo>
                  <a:pt x="0" y="283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18033" y="-1135301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3" y="0"/>
                </a:lnTo>
                <a:lnTo>
                  <a:pt x="7818203" y="2834515"/>
                </a:lnTo>
                <a:lnTo>
                  <a:pt x="0" y="2834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61706" y="9930997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4" y="0"/>
                </a:lnTo>
                <a:lnTo>
                  <a:pt x="5526294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98317" y="5729246"/>
            <a:ext cx="13091366" cy="3529054"/>
          </a:xfrm>
          <a:custGeom>
            <a:avLst/>
            <a:gdLst/>
            <a:ahLst/>
            <a:cxnLst/>
            <a:rect r="r" b="b" t="t" l="l"/>
            <a:pathLst>
              <a:path h="3529054" w="13091366">
                <a:moveTo>
                  <a:pt x="0" y="0"/>
                </a:moveTo>
                <a:lnTo>
                  <a:pt x="13091366" y="0"/>
                </a:lnTo>
                <a:lnTo>
                  <a:pt x="13091366" y="3529054"/>
                </a:lnTo>
                <a:lnTo>
                  <a:pt x="0" y="3529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48588">
            <a:off x="13080547" y="591596"/>
            <a:ext cx="1983182" cy="1983182"/>
          </a:xfrm>
          <a:custGeom>
            <a:avLst/>
            <a:gdLst/>
            <a:ahLst/>
            <a:cxnLst/>
            <a:rect r="r" b="b" t="t" l="l"/>
            <a:pathLst>
              <a:path h="1983182" w="1983182">
                <a:moveTo>
                  <a:pt x="0" y="0"/>
                </a:moveTo>
                <a:lnTo>
                  <a:pt x="1983181" y="0"/>
                </a:lnTo>
                <a:lnTo>
                  <a:pt x="1983181" y="1983182"/>
                </a:lnTo>
                <a:lnTo>
                  <a:pt x="0" y="1983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055418"/>
            <a:ext cx="9398350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24A50"/>
                </a:solidFill>
                <a:latin typeface="Public Sans"/>
              </a:rPr>
              <a:t>Les matériaux auto-cicatrisants sont des matériaux qui ont la capacité de </a:t>
            </a:r>
            <a:r>
              <a:rPr lang="en-US" sz="3000">
                <a:solidFill>
                  <a:srgbClr val="224A50"/>
                </a:solidFill>
                <a:latin typeface="Public Sans Bold"/>
              </a:rPr>
              <a:t>se réparer automatiquement</a:t>
            </a:r>
            <a:r>
              <a:rPr lang="en-US" sz="3000">
                <a:solidFill>
                  <a:srgbClr val="224A50"/>
                </a:solidFill>
                <a:latin typeface="Public Sans"/>
              </a:rPr>
              <a:t> après avoir subi des dommages 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60041" y="3966496"/>
            <a:ext cx="1119925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24A50"/>
                </a:solidFill>
                <a:latin typeface="Public Sans"/>
              </a:rPr>
              <a:t>Des bétons, textiles avec des capacités d'auto-cicatrisation sont parfois utilisés, dans le domaine militaire notamment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31165" y="2805445"/>
            <a:ext cx="16228135" cy="6700505"/>
            <a:chOff x="0" y="0"/>
            <a:chExt cx="4033794" cy="16655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33794" cy="1665531"/>
            </a:xfrm>
            <a:custGeom>
              <a:avLst/>
              <a:gdLst/>
              <a:ahLst/>
              <a:cxnLst/>
              <a:rect r="r" b="b" t="t" l="l"/>
              <a:pathLst>
                <a:path h="1665531" w="4033794">
                  <a:moveTo>
                    <a:pt x="0" y="0"/>
                  </a:moveTo>
                  <a:lnTo>
                    <a:pt x="4033794" y="0"/>
                  </a:lnTo>
                  <a:lnTo>
                    <a:pt x="4033794" y="1665531"/>
                  </a:lnTo>
                  <a:lnTo>
                    <a:pt x="0" y="16655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12750" y="-400050"/>
            <a:ext cx="18600750" cy="4504544"/>
            <a:chOff x="0" y="0"/>
            <a:chExt cx="4898963" cy="11863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98963" cy="1186382"/>
            </a:xfrm>
            <a:custGeom>
              <a:avLst/>
              <a:gdLst/>
              <a:ahLst/>
              <a:cxnLst/>
              <a:rect r="r" b="b" t="t" l="l"/>
              <a:pathLst>
                <a:path h="1186382" w="4898963">
                  <a:moveTo>
                    <a:pt x="0" y="0"/>
                  </a:moveTo>
                  <a:lnTo>
                    <a:pt x="4898963" y="0"/>
                  </a:lnTo>
                  <a:lnTo>
                    <a:pt x="4898963" y="1186382"/>
                  </a:lnTo>
                  <a:lnTo>
                    <a:pt x="0" y="1186382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77292" y="4104494"/>
            <a:ext cx="5136552" cy="5401456"/>
            <a:chOff x="0" y="0"/>
            <a:chExt cx="1276782" cy="13426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6782" cy="1342629"/>
            </a:xfrm>
            <a:custGeom>
              <a:avLst/>
              <a:gdLst/>
              <a:ahLst/>
              <a:cxnLst/>
              <a:rect r="r" b="b" t="t" l="l"/>
              <a:pathLst>
                <a:path h="1342629" w="1276782">
                  <a:moveTo>
                    <a:pt x="0" y="0"/>
                  </a:moveTo>
                  <a:lnTo>
                    <a:pt x="1276782" y="0"/>
                  </a:lnTo>
                  <a:lnTo>
                    <a:pt x="1276782" y="1342629"/>
                  </a:lnTo>
                  <a:lnTo>
                    <a:pt x="0" y="13426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22748" y="4104494"/>
            <a:ext cx="5136552" cy="5401456"/>
            <a:chOff x="0" y="0"/>
            <a:chExt cx="1276782" cy="13426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6782" cy="1342629"/>
            </a:xfrm>
            <a:custGeom>
              <a:avLst/>
              <a:gdLst/>
              <a:ahLst/>
              <a:cxnLst/>
              <a:rect r="r" b="b" t="t" l="l"/>
              <a:pathLst>
                <a:path h="1342629" w="1276782">
                  <a:moveTo>
                    <a:pt x="0" y="0"/>
                  </a:moveTo>
                  <a:lnTo>
                    <a:pt x="1276782" y="0"/>
                  </a:lnTo>
                  <a:lnTo>
                    <a:pt x="1276782" y="1342629"/>
                  </a:lnTo>
                  <a:lnTo>
                    <a:pt x="0" y="13426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354013" y="-1546205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1" y="0"/>
                </a:lnTo>
                <a:lnTo>
                  <a:pt x="6209751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39561" y="91954"/>
            <a:ext cx="14336643" cy="1760268"/>
          </a:xfrm>
          <a:custGeom>
            <a:avLst/>
            <a:gdLst/>
            <a:ahLst/>
            <a:cxnLst/>
            <a:rect r="r" b="b" t="t" l="l"/>
            <a:pathLst>
              <a:path h="1760268" w="14336643">
                <a:moveTo>
                  <a:pt x="0" y="0"/>
                </a:moveTo>
                <a:lnTo>
                  <a:pt x="14336643" y="0"/>
                </a:lnTo>
                <a:lnTo>
                  <a:pt x="14336643" y="1760268"/>
                </a:lnTo>
                <a:lnTo>
                  <a:pt x="0" y="176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534877" y="2051782"/>
            <a:ext cx="3610159" cy="3526599"/>
            <a:chOff x="0" y="0"/>
            <a:chExt cx="4828540" cy="47167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1799" t="-34680" r="-5871" b="-17298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568307" y="1852222"/>
            <a:ext cx="3595158" cy="3224675"/>
          </a:xfrm>
          <a:custGeom>
            <a:avLst/>
            <a:gdLst/>
            <a:ahLst/>
            <a:cxnLst/>
            <a:rect r="r" b="b" t="t" l="l"/>
            <a:pathLst>
              <a:path h="3224675" w="3595158">
                <a:moveTo>
                  <a:pt x="0" y="0"/>
                </a:moveTo>
                <a:lnTo>
                  <a:pt x="3595157" y="0"/>
                </a:lnTo>
                <a:lnTo>
                  <a:pt x="3595157" y="3224675"/>
                </a:lnTo>
                <a:lnTo>
                  <a:pt x="0" y="32246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573" r="0" b="-1169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99870" y="1852222"/>
            <a:ext cx="4511736" cy="2523753"/>
          </a:xfrm>
          <a:custGeom>
            <a:avLst/>
            <a:gdLst/>
            <a:ahLst/>
            <a:cxnLst/>
            <a:rect r="r" b="b" t="t" l="l"/>
            <a:pathLst>
              <a:path h="2523753" w="4511736">
                <a:moveTo>
                  <a:pt x="0" y="0"/>
                </a:moveTo>
                <a:lnTo>
                  <a:pt x="4511736" y="0"/>
                </a:lnTo>
                <a:lnTo>
                  <a:pt x="4511736" y="2523753"/>
                </a:lnTo>
                <a:lnTo>
                  <a:pt x="0" y="2523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726993" y="580026"/>
            <a:ext cx="6841314" cy="925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61"/>
              </a:lnSpc>
            </a:pPr>
            <a:r>
              <a:rPr lang="en-US" sz="6314" spc="985">
                <a:solidFill>
                  <a:srgbClr val="FFFFFF"/>
                </a:solidFill>
                <a:latin typeface="CMU Serif"/>
              </a:rPr>
              <a:t>CONCLUSION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26651" y="6028965"/>
            <a:ext cx="13961415" cy="303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5"/>
              </a:lnSpc>
              <a:spcBef>
                <a:spcPct val="0"/>
              </a:spcBef>
            </a:pPr>
            <a:r>
              <a:rPr lang="en-US" sz="4310">
                <a:solidFill>
                  <a:srgbClr val="000000"/>
                </a:solidFill>
                <a:latin typeface="Public Sans"/>
              </a:rPr>
              <a:t>Les </a:t>
            </a:r>
            <a:r>
              <a:rPr lang="en-US" sz="4310">
                <a:solidFill>
                  <a:srgbClr val="000000"/>
                </a:solidFill>
                <a:latin typeface="Public Sans"/>
              </a:rPr>
              <a:t>matériaux intelligents sont des matériaux dotés de propriétés intrinsèques spéciales qui leur permettent de s'adapter et de réagir de manière adaptative à des stimuli externes.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31165" y="2805445"/>
            <a:ext cx="16228135" cy="6700505"/>
            <a:chOff x="0" y="0"/>
            <a:chExt cx="4033794" cy="16655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33794" cy="1665531"/>
            </a:xfrm>
            <a:custGeom>
              <a:avLst/>
              <a:gdLst/>
              <a:ahLst/>
              <a:cxnLst/>
              <a:rect r="r" b="b" t="t" l="l"/>
              <a:pathLst>
                <a:path h="1665531" w="4033794">
                  <a:moveTo>
                    <a:pt x="0" y="0"/>
                  </a:moveTo>
                  <a:lnTo>
                    <a:pt x="4033794" y="0"/>
                  </a:lnTo>
                  <a:lnTo>
                    <a:pt x="4033794" y="1665531"/>
                  </a:lnTo>
                  <a:lnTo>
                    <a:pt x="0" y="16655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12750" y="-400050"/>
            <a:ext cx="18600750" cy="4504544"/>
            <a:chOff x="0" y="0"/>
            <a:chExt cx="4898963" cy="11863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98963" cy="1186382"/>
            </a:xfrm>
            <a:custGeom>
              <a:avLst/>
              <a:gdLst/>
              <a:ahLst/>
              <a:cxnLst/>
              <a:rect r="r" b="b" t="t" l="l"/>
              <a:pathLst>
                <a:path h="1186382" w="4898963">
                  <a:moveTo>
                    <a:pt x="0" y="0"/>
                  </a:moveTo>
                  <a:lnTo>
                    <a:pt x="4898963" y="0"/>
                  </a:lnTo>
                  <a:lnTo>
                    <a:pt x="4898963" y="1186382"/>
                  </a:lnTo>
                  <a:lnTo>
                    <a:pt x="0" y="1186382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354013" y="-1546205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1" y="0"/>
                </a:lnTo>
                <a:lnTo>
                  <a:pt x="6209751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39561" y="91954"/>
            <a:ext cx="14336643" cy="1760268"/>
          </a:xfrm>
          <a:custGeom>
            <a:avLst/>
            <a:gdLst/>
            <a:ahLst/>
            <a:cxnLst/>
            <a:rect r="r" b="b" t="t" l="l"/>
            <a:pathLst>
              <a:path h="1760268" w="14336643">
                <a:moveTo>
                  <a:pt x="0" y="0"/>
                </a:moveTo>
                <a:lnTo>
                  <a:pt x="14336643" y="0"/>
                </a:lnTo>
                <a:lnTo>
                  <a:pt x="14336643" y="1760268"/>
                </a:lnTo>
                <a:lnTo>
                  <a:pt x="0" y="176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307495" y="1909478"/>
            <a:ext cx="1057242" cy="179193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202100" y="4324128"/>
            <a:ext cx="2179084" cy="2179084"/>
          </a:xfrm>
          <a:custGeom>
            <a:avLst/>
            <a:gdLst/>
            <a:ahLst/>
            <a:cxnLst/>
            <a:rect r="r" b="b" t="t" l="l"/>
            <a:pathLst>
              <a:path h="2179084" w="2179084">
                <a:moveTo>
                  <a:pt x="0" y="0"/>
                </a:moveTo>
                <a:lnTo>
                  <a:pt x="2179084" y="0"/>
                </a:lnTo>
                <a:lnTo>
                  <a:pt x="2179084" y="2179084"/>
                </a:lnTo>
                <a:lnTo>
                  <a:pt x="0" y="2179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86635" y="6503212"/>
            <a:ext cx="2373030" cy="2397000"/>
          </a:xfrm>
          <a:custGeom>
            <a:avLst/>
            <a:gdLst/>
            <a:ahLst/>
            <a:cxnLst/>
            <a:rect r="r" b="b" t="t" l="l"/>
            <a:pathLst>
              <a:path h="2397000" w="2373030">
                <a:moveTo>
                  <a:pt x="0" y="0"/>
                </a:moveTo>
                <a:lnTo>
                  <a:pt x="2373030" y="0"/>
                </a:lnTo>
                <a:lnTo>
                  <a:pt x="2373030" y="2397000"/>
                </a:lnTo>
                <a:lnTo>
                  <a:pt x="0" y="239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19273" y="6449533"/>
            <a:ext cx="2494966" cy="2504357"/>
          </a:xfrm>
          <a:custGeom>
            <a:avLst/>
            <a:gdLst/>
            <a:ahLst/>
            <a:cxnLst/>
            <a:rect r="r" b="b" t="t" l="l"/>
            <a:pathLst>
              <a:path h="2504357" w="2494966">
                <a:moveTo>
                  <a:pt x="0" y="0"/>
                </a:moveTo>
                <a:lnTo>
                  <a:pt x="2494966" y="0"/>
                </a:lnTo>
                <a:lnTo>
                  <a:pt x="2494966" y="2504358"/>
                </a:lnTo>
                <a:lnTo>
                  <a:pt x="0" y="25043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76289" y="6449533"/>
            <a:ext cx="3893519" cy="2535654"/>
          </a:xfrm>
          <a:custGeom>
            <a:avLst/>
            <a:gdLst/>
            <a:ahLst/>
            <a:cxnLst/>
            <a:rect r="r" b="b" t="t" l="l"/>
            <a:pathLst>
              <a:path h="2535654" w="3893519">
                <a:moveTo>
                  <a:pt x="0" y="0"/>
                </a:moveTo>
                <a:lnTo>
                  <a:pt x="3893518" y="0"/>
                </a:lnTo>
                <a:lnTo>
                  <a:pt x="3893518" y="2535654"/>
                </a:lnTo>
                <a:lnTo>
                  <a:pt x="0" y="25356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726993" y="580026"/>
            <a:ext cx="6841314" cy="925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61"/>
              </a:lnSpc>
            </a:pPr>
            <a:r>
              <a:rPr lang="en-US" sz="6314" spc="985">
                <a:solidFill>
                  <a:srgbClr val="FFFFFF"/>
                </a:solidFill>
                <a:latin typeface="CMU Serif"/>
              </a:rPr>
              <a:t>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10611" y="2456133"/>
            <a:ext cx="10428950" cy="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8"/>
              </a:lnSpc>
              <a:spcBef>
                <a:spcPct val="0"/>
              </a:spcBef>
            </a:pPr>
            <a:r>
              <a:rPr lang="en-US" sz="3620">
                <a:solidFill>
                  <a:srgbClr val="FFFFFF"/>
                </a:solidFill>
                <a:latin typeface="Public Sans"/>
              </a:rPr>
              <a:t>Grande source d'innovation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73150" y="4794187"/>
            <a:ext cx="10428950" cy="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8"/>
              </a:lnSpc>
              <a:spcBef>
                <a:spcPct val="0"/>
              </a:spcBef>
            </a:pPr>
            <a:r>
              <a:rPr lang="en-US" sz="3620">
                <a:solidFill>
                  <a:srgbClr val="000000"/>
                </a:solidFill>
                <a:latin typeface="Public Sans"/>
              </a:rPr>
              <a:t>Beaucoup de recherches en cours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312750" y="4495238"/>
            <a:ext cx="18600750" cy="6790544"/>
            <a:chOff x="0" y="0"/>
            <a:chExt cx="4898963" cy="17884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98963" cy="1788456"/>
            </a:xfrm>
            <a:custGeom>
              <a:avLst/>
              <a:gdLst/>
              <a:ahLst/>
              <a:cxnLst/>
              <a:rect r="r" b="b" t="t" l="l"/>
              <a:pathLst>
                <a:path h="1788456" w="4898963">
                  <a:moveTo>
                    <a:pt x="0" y="0"/>
                  </a:moveTo>
                  <a:lnTo>
                    <a:pt x="4898963" y="0"/>
                  </a:lnTo>
                  <a:lnTo>
                    <a:pt x="4898963" y="1788456"/>
                  </a:lnTo>
                  <a:lnTo>
                    <a:pt x="0" y="1788456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080667"/>
            <a:ext cx="3259162" cy="32591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8868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02922" y="3154895"/>
            <a:ext cx="3110719" cy="3110706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8889" r="0" b="-3888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082557" y="3154895"/>
            <a:ext cx="3259162" cy="325916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156779" y="3229123"/>
            <a:ext cx="3110719" cy="3110706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38889" r="0" b="-3888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132295" y="3154895"/>
            <a:ext cx="3259162" cy="325916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8868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208495" y="3229123"/>
            <a:ext cx="3110719" cy="3110706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38889" r="0" b="-38889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47042" y="3154895"/>
            <a:ext cx="3259162" cy="325916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021264" y="3229123"/>
            <a:ext cx="3110719" cy="3110706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6339" r="0" b="-51307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0761876" y="-1485069"/>
            <a:ext cx="7315200" cy="2513769"/>
          </a:xfrm>
          <a:custGeom>
            <a:avLst/>
            <a:gdLst/>
            <a:ahLst/>
            <a:cxnLst/>
            <a:rect r="r" b="b" t="t" l="l"/>
            <a:pathLst>
              <a:path h="2513769" w="7315200">
                <a:moveTo>
                  <a:pt x="0" y="0"/>
                </a:moveTo>
                <a:lnTo>
                  <a:pt x="7315200" y="0"/>
                </a:lnTo>
                <a:lnTo>
                  <a:pt x="7315200" y="2513769"/>
                </a:lnTo>
                <a:lnTo>
                  <a:pt x="0" y="25137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614183" y="2477123"/>
            <a:ext cx="21789331" cy="1618773"/>
          </a:xfrm>
          <a:custGeom>
            <a:avLst/>
            <a:gdLst/>
            <a:ahLst/>
            <a:cxnLst/>
            <a:rect r="r" b="b" t="t" l="l"/>
            <a:pathLst>
              <a:path h="1618773" w="21789331">
                <a:moveTo>
                  <a:pt x="0" y="0"/>
                </a:moveTo>
                <a:lnTo>
                  <a:pt x="21789331" y="0"/>
                </a:lnTo>
                <a:lnTo>
                  <a:pt x="21789331" y="1618774"/>
                </a:lnTo>
                <a:lnTo>
                  <a:pt x="0" y="16187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1066800"/>
            <a:ext cx="9003029" cy="9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LA SCRUMTEAM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6747510"/>
            <a:ext cx="325916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Mathieu Lambolez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82557" y="6747510"/>
            <a:ext cx="318494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Mathieu Guerin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44000" y="6747510"/>
            <a:ext cx="324745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Jules Aubrespy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21264" y="6747510"/>
            <a:ext cx="311071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Méryl Sellame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683474" y="9296400"/>
            <a:ext cx="9003029" cy="9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bisous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2922" y="7734300"/>
            <a:ext cx="15103282" cy="7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14"/>
              </a:lnSpc>
              <a:spcBef>
                <a:spcPct val="0"/>
              </a:spcBef>
            </a:pPr>
            <a:r>
              <a:rPr lang="en-US" sz="5100">
                <a:solidFill>
                  <a:srgbClr val="224A50"/>
                </a:solidFill>
                <a:latin typeface="CMU Serif"/>
              </a:rPr>
              <a:t>AUSSI INTELLIGENTS QUE LES MATÉRIAUX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5400000">
            <a:off x="3906947" y="-795942"/>
            <a:ext cx="1000917" cy="8814811"/>
            <a:chOff x="0" y="0"/>
            <a:chExt cx="317500" cy="27961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" cy="2796139"/>
            </a:xfrm>
            <a:custGeom>
              <a:avLst/>
              <a:gdLst/>
              <a:ahLst/>
              <a:cxnLst/>
              <a:rect r="r" b="b" t="t" l="l"/>
              <a:pathLst>
                <a:path h="2796139" w="317500">
                  <a:moveTo>
                    <a:pt x="317500" y="0"/>
                  </a:moveTo>
                  <a:lnTo>
                    <a:pt x="317500" y="2681839"/>
                  </a:lnTo>
                  <a:lnTo>
                    <a:pt x="158750" y="2796139"/>
                  </a:lnTo>
                  <a:lnTo>
                    <a:pt x="0" y="2681839"/>
                  </a:lnTo>
                  <a:lnTo>
                    <a:pt x="0" y="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6350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3906947" y="511058"/>
            <a:ext cx="1000917" cy="8814811"/>
            <a:chOff x="0" y="0"/>
            <a:chExt cx="317500" cy="27961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" cy="2796139"/>
            </a:xfrm>
            <a:custGeom>
              <a:avLst/>
              <a:gdLst/>
              <a:ahLst/>
              <a:cxnLst/>
              <a:rect r="r" b="b" t="t" l="l"/>
              <a:pathLst>
                <a:path h="2796139" w="317500">
                  <a:moveTo>
                    <a:pt x="317500" y="0"/>
                  </a:moveTo>
                  <a:lnTo>
                    <a:pt x="317500" y="2681839"/>
                  </a:lnTo>
                  <a:lnTo>
                    <a:pt x="158750" y="2796139"/>
                  </a:lnTo>
                  <a:lnTo>
                    <a:pt x="0" y="2681839"/>
                  </a:lnTo>
                  <a:lnTo>
                    <a:pt x="0" y="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6350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3906947" y="1816775"/>
            <a:ext cx="1000917" cy="8814811"/>
            <a:chOff x="0" y="0"/>
            <a:chExt cx="317500" cy="27961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" cy="2796139"/>
            </a:xfrm>
            <a:custGeom>
              <a:avLst/>
              <a:gdLst/>
              <a:ahLst/>
              <a:cxnLst/>
              <a:rect r="r" b="b" t="t" l="l"/>
              <a:pathLst>
                <a:path h="2796139" w="317500">
                  <a:moveTo>
                    <a:pt x="317500" y="0"/>
                  </a:moveTo>
                  <a:lnTo>
                    <a:pt x="317500" y="2681839"/>
                  </a:lnTo>
                  <a:lnTo>
                    <a:pt x="158750" y="2796139"/>
                  </a:lnTo>
                  <a:lnTo>
                    <a:pt x="0" y="2681839"/>
                  </a:lnTo>
                  <a:lnTo>
                    <a:pt x="0" y="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6350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245610" y="-835732"/>
            <a:ext cx="7042390" cy="2752934"/>
          </a:xfrm>
          <a:custGeom>
            <a:avLst/>
            <a:gdLst/>
            <a:ahLst/>
            <a:cxnLst/>
            <a:rect r="r" b="b" t="t" l="l"/>
            <a:pathLst>
              <a:path h="2752934" w="7042390">
                <a:moveTo>
                  <a:pt x="0" y="0"/>
                </a:moveTo>
                <a:lnTo>
                  <a:pt x="7042390" y="0"/>
                </a:lnTo>
                <a:lnTo>
                  <a:pt x="7042390" y="2752934"/>
                </a:lnTo>
                <a:lnTo>
                  <a:pt x="0" y="275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-383571" y="8660289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1" y="0"/>
                </a:lnTo>
                <a:lnTo>
                  <a:pt x="6209751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14811" y="8984139"/>
            <a:ext cx="14336643" cy="1760268"/>
          </a:xfrm>
          <a:custGeom>
            <a:avLst/>
            <a:gdLst/>
            <a:ahLst/>
            <a:cxnLst/>
            <a:rect r="r" b="b" t="t" l="l"/>
            <a:pathLst>
              <a:path h="1760268" w="14336643">
                <a:moveTo>
                  <a:pt x="0" y="0"/>
                </a:moveTo>
                <a:lnTo>
                  <a:pt x="14336643" y="0"/>
                </a:lnTo>
                <a:lnTo>
                  <a:pt x="14336643" y="1760268"/>
                </a:lnTo>
                <a:lnTo>
                  <a:pt x="0" y="1760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21524" y="1002309"/>
            <a:ext cx="10216910" cy="9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Sommaire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375243"/>
            <a:ext cx="708837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682208"/>
            <a:ext cx="708837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I. Piezoéléctrique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989174"/>
            <a:ext cx="708837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II. Matériaux photochromes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13384246" y="-795942"/>
            <a:ext cx="1000917" cy="8814811"/>
            <a:chOff x="0" y="0"/>
            <a:chExt cx="317500" cy="279613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7500" cy="2796139"/>
            </a:xfrm>
            <a:custGeom>
              <a:avLst/>
              <a:gdLst/>
              <a:ahLst/>
              <a:cxnLst/>
              <a:rect r="r" b="b" t="t" l="l"/>
              <a:pathLst>
                <a:path h="2796139" w="317500">
                  <a:moveTo>
                    <a:pt x="317500" y="0"/>
                  </a:moveTo>
                  <a:lnTo>
                    <a:pt x="317500" y="2681839"/>
                  </a:lnTo>
                  <a:lnTo>
                    <a:pt x="158750" y="2796139"/>
                  </a:lnTo>
                  <a:lnTo>
                    <a:pt x="0" y="2681839"/>
                  </a:lnTo>
                  <a:lnTo>
                    <a:pt x="0" y="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6350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13384246" y="511058"/>
            <a:ext cx="1000917" cy="8814811"/>
            <a:chOff x="0" y="0"/>
            <a:chExt cx="317500" cy="279613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7500" cy="2796139"/>
            </a:xfrm>
            <a:custGeom>
              <a:avLst/>
              <a:gdLst/>
              <a:ahLst/>
              <a:cxnLst/>
              <a:rect r="r" b="b" t="t" l="l"/>
              <a:pathLst>
                <a:path h="2796139" w="317500">
                  <a:moveTo>
                    <a:pt x="317500" y="0"/>
                  </a:moveTo>
                  <a:lnTo>
                    <a:pt x="317500" y="2681839"/>
                  </a:lnTo>
                  <a:lnTo>
                    <a:pt x="158750" y="2796139"/>
                  </a:lnTo>
                  <a:lnTo>
                    <a:pt x="0" y="2681839"/>
                  </a:lnTo>
                  <a:lnTo>
                    <a:pt x="0" y="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6350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13384246" y="1816775"/>
            <a:ext cx="1000917" cy="8814811"/>
            <a:chOff x="0" y="0"/>
            <a:chExt cx="317500" cy="279613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17500" cy="2796139"/>
            </a:xfrm>
            <a:custGeom>
              <a:avLst/>
              <a:gdLst/>
              <a:ahLst/>
              <a:cxnLst/>
              <a:rect r="r" b="b" t="t" l="l"/>
              <a:pathLst>
                <a:path h="2796139" w="317500">
                  <a:moveTo>
                    <a:pt x="317500" y="0"/>
                  </a:moveTo>
                  <a:lnTo>
                    <a:pt x="317500" y="2681839"/>
                  </a:lnTo>
                  <a:lnTo>
                    <a:pt x="158750" y="2796139"/>
                  </a:lnTo>
                  <a:lnTo>
                    <a:pt x="0" y="2681839"/>
                  </a:lnTo>
                  <a:lnTo>
                    <a:pt x="0" y="0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6350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597332" y="3375243"/>
            <a:ext cx="881481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III. </a:t>
            </a:r>
            <a:r>
              <a:rPr lang="en-US" sz="2400" u="none">
                <a:solidFill>
                  <a:srgbClr val="FFFFFF"/>
                </a:solidFill>
                <a:latin typeface="Public Sans Bold"/>
              </a:rPr>
              <a:t>Alliages à mémoire de forme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97332" y="4682243"/>
            <a:ext cx="881481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IV. Super élasticité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97332" y="5990422"/>
            <a:ext cx="881481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Public Sans Bold"/>
              </a:rPr>
              <a:t>V. Auto-cicatrisation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488174" y="-2128524"/>
            <a:ext cx="7315200" cy="2513769"/>
          </a:xfrm>
          <a:custGeom>
            <a:avLst/>
            <a:gdLst/>
            <a:ahLst/>
            <a:cxnLst/>
            <a:rect r="r" b="b" t="t" l="l"/>
            <a:pathLst>
              <a:path h="2513769" w="7315200">
                <a:moveTo>
                  <a:pt x="0" y="0"/>
                </a:moveTo>
                <a:lnTo>
                  <a:pt x="7315200" y="0"/>
                </a:lnTo>
                <a:lnTo>
                  <a:pt x="7315200" y="2513769"/>
                </a:lnTo>
                <a:lnTo>
                  <a:pt x="0" y="251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66160" y="-275934"/>
            <a:ext cx="1125080" cy="1676949"/>
          </a:xfrm>
          <a:custGeom>
            <a:avLst/>
            <a:gdLst/>
            <a:ahLst/>
            <a:cxnLst/>
            <a:rect r="r" b="b" t="t" l="l"/>
            <a:pathLst>
              <a:path h="1676949" w="1125080">
                <a:moveTo>
                  <a:pt x="0" y="0"/>
                </a:moveTo>
                <a:lnTo>
                  <a:pt x="1125080" y="0"/>
                </a:lnTo>
                <a:lnTo>
                  <a:pt x="1125080" y="1676949"/>
                </a:lnTo>
                <a:lnTo>
                  <a:pt x="0" y="1676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66952" y="9880677"/>
            <a:ext cx="7042390" cy="2752934"/>
          </a:xfrm>
          <a:custGeom>
            <a:avLst/>
            <a:gdLst/>
            <a:ahLst/>
            <a:cxnLst/>
            <a:rect r="r" b="b" t="t" l="l"/>
            <a:pathLst>
              <a:path h="2752934" w="7042390">
                <a:moveTo>
                  <a:pt x="0" y="0"/>
                </a:moveTo>
                <a:lnTo>
                  <a:pt x="7042390" y="0"/>
                </a:lnTo>
                <a:lnTo>
                  <a:pt x="7042390" y="2752934"/>
                </a:lnTo>
                <a:lnTo>
                  <a:pt x="0" y="2752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814300"/>
            <a:ext cx="838474" cy="250018"/>
          </a:xfrm>
          <a:custGeom>
            <a:avLst/>
            <a:gdLst/>
            <a:ahLst/>
            <a:cxnLst/>
            <a:rect r="r" b="b" t="t" l="l"/>
            <a:pathLst>
              <a:path h="250018" w="838474">
                <a:moveTo>
                  <a:pt x="0" y="0"/>
                </a:moveTo>
                <a:lnTo>
                  <a:pt x="838474" y="0"/>
                </a:lnTo>
                <a:lnTo>
                  <a:pt x="838474" y="250018"/>
                </a:lnTo>
                <a:lnTo>
                  <a:pt x="0" y="250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99790" y="3300932"/>
            <a:ext cx="1227679" cy="1399065"/>
          </a:xfrm>
          <a:custGeom>
            <a:avLst/>
            <a:gdLst/>
            <a:ahLst/>
            <a:cxnLst/>
            <a:rect r="r" b="b" t="t" l="l"/>
            <a:pathLst>
              <a:path h="1399065" w="1227679">
                <a:moveTo>
                  <a:pt x="0" y="0"/>
                </a:moveTo>
                <a:lnTo>
                  <a:pt x="1227679" y="0"/>
                </a:lnTo>
                <a:lnTo>
                  <a:pt x="1227679" y="1399064"/>
                </a:lnTo>
                <a:lnTo>
                  <a:pt x="0" y="13990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27220" y="5121000"/>
            <a:ext cx="997603" cy="1386600"/>
          </a:xfrm>
          <a:custGeom>
            <a:avLst/>
            <a:gdLst/>
            <a:ahLst/>
            <a:cxnLst/>
            <a:rect r="r" b="b" t="t" l="l"/>
            <a:pathLst>
              <a:path h="1386600" w="997603">
                <a:moveTo>
                  <a:pt x="0" y="0"/>
                </a:moveTo>
                <a:lnTo>
                  <a:pt x="997603" y="0"/>
                </a:lnTo>
                <a:lnTo>
                  <a:pt x="997603" y="1386600"/>
                </a:lnTo>
                <a:lnTo>
                  <a:pt x="0" y="1386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22005" y="5246008"/>
            <a:ext cx="1229433" cy="1386600"/>
          </a:xfrm>
          <a:custGeom>
            <a:avLst/>
            <a:gdLst/>
            <a:ahLst/>
            <a:cxnLst/>
            <a:rect r="r" b="b" t="t" l="l"/>
            <a:pathLst>
              <a:path h="1386600" w="1229433">
                <a:moveTo>
                  <a:pt x="0" y="0"/>
                </a:moveTo>
                <a:lnTo>
                  <a:pt x="1229434" y="0"/>
                </a:lnTo>
                <a:lnTo>
                  <a:pt x="1229434" y="1386601"/>
                </a:lnTo>
                <a:lnTo>
                  <a:pt x="0" y="13866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0762574" y="3207056"/>
            <a:ext cx="11247740" cy="4077904"/>
          </a:xfrm>
          <a:custGeom>
            <a:avLst/>
            <a:gdLst/>
            <a:ahLst/>
            <a:cxnLst/>
            <a:rect r="r" b="b" t="t" l="l"/>
            <a:pathLst>
              <a:path h="4077904" w="11247740">
                <a:moveTo>
                  <a:pt x="0" y="0"/>
                </a:moveTo>
                <a:lnTo>
                  <a:pt x="11247740" y="0"/>
                </a:lnTo>
                <a:lnTo>
                  <a:pt x="11247740" y="4077904"/>
                </a:lnTo>
                <a:lnTo>
                  <a:pt x="0" y="40779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40049" y="6064318"/>
            <a:ext cx="1503951" cy="1509612"/>
          </a:xfrm>
          <a:custGeom>
            <a:avLst/>
            <a:gdLst/>
            <a:ahLst/>
            <a:cxnLst/>
            <a:rect r="r" b="b" t="t" l="l"/>
            <a:pathLst>
              <a:path h="1509612" w="1503951">
                <a:moveTo>
                  <a:pt x="0" y="0"/>
                </a:moveTo>
                <a:lnTo>
                  <a:pt x="1503951" y="0"/>
                </a:lnTo>
                <a:lnTo>
                  <a:pt x="1503951" y="1509612"/>
                </a:lnTo>
                <a:lnTo>
                  <a:pt x="0" y="15096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02931" y="799766"/>
            <a:ext cx="8731568" cy="74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30"/>
              </a:lnSpc>
              <a:spcBef>
                <a:spcPct val="0"/>
              </a:spcBef>
            </a:pPr>
            <a:r>
              <a:rPr lang="en-US" sz="5114">
                <a:solidFill>
                  <a:srgbClr val="224A50"/>
                </a:solidFill>
                <a:latin typeface="CMU Serif"/>
              </a:rPr>
              <a:t>Introduction au concept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5537" y="2296065"/>
            <a:ext cx="5853924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678868"/>
                </a:solidFill>
                <a:latin typeface="IBM Plex Sans Bold"/>
              </a:rPr>
              <a:t>PROPRIÉTÉ INTRINSÈQUE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4587" y="3036508"/>
            <a:ext cx="10412633" cy="312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0" indent="-302260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BM Plex Sans"/>
              </a:rPr>
              <a:t>Comportement qui dépend de la composition chimique et/ou de la structure de la matière</a:t>
            </a:r>
          </a:p>
          <a:p>
            <a:pPr algn="just">
              <a:lnSpc>
                <a:spcPts val="650"/>
              </a:lnSpc>
            </a:pPr>
          </a:p>
          <a:p>
            <a:pPr algn="just">
              <a:lnSpc>
                <a:spcPts val="390"/>
              </a:lnSpc>
            </a:pPr>
          </a:p>
          <a:p>
            <a:pPr algn="just" marL="604520" indent="-302260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BM Plex Sans"/>
              </a:rPr>
              <a:t>Exprime une qualité et/ou une quantité </a:t>
            </a:r>
          </a:p>
          <a:p>
            <a:pPr algn="just">
              <a:lnSpc>
                <a:spcPts val="650"/>
              </a:lnSpc>
            </a:pPr>
          </a:p>
          <a:p>
            <a:pPr algn="just" marL="604520" indent="-302260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BM Plex Sans"/>
              </a:rPr>
              <a:t>Une propriété peut être rapportée à une grandeur mesurable de type intensive </a:t>
            </a:r>
          </a:p>
          <a:p>
            <a:pPr algn="just">
              <a:lnSpc>
                <a:spcPts val="650"/>
              </a:lnSpc>
            </a:pPr>
            <a:r>
              <a:rPr lang="en-US" sz="500">
                <a:solidFill>
                  <a:srgbClr val="000000"/>
                </a:solidFill>
                <a:latin typeface="IBM Plex Sans"/>
              </a:rPr>
              <a:t> </a:t>
            </a:r>
          </a:p>
          <a:p>
            <a:pPr algn="just">
              <a:lnSpc>
                <a:spcPts val="650"/>
              </a:lnSpc>
            </a:pPr>
          </a:p>
          <a:p>
            <a:pPr algn="just">
              <a:lnSpc>
                <a:spcPts val="650"/>
              </a:lnSpc>
            </a:pPr>
          </a:p>
          <a:p>
            <a:pPr algn="just">
              <a:lnSpc>
                <a:spcPts val="2128"/>
              </a:lnSpc>
            </a:pPr>
            <a:r>
              <a:rPr lang="en-US" sz="2800">
                <a:solidFill>
                  <a:srgbClr val="000000"/>
                </a:solidFill>
                <a:latin typeface="IBM Plex Sans"/>
              </a:rPr>
              <a:t>         </a:t>
            </a:r>
            <a:r>
              <a:rPr lang="en-US" sz="2800">
                <a:solidFill>
                  <a:srgbClr val="000000"/>
                </a:solidFill>
                <a:latin typeface="IBM Plex Sans"/>
              </a:rPr>
              <a:t>Rigidité, Résistance, Ductilité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5537" y="6934232"/>
            <a:ext cx="5853924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678868"/>
                </a:solidFill>
                <a:latin typeface="IBM Plex Sans Bold"/>
              </a:rPr>
              <a:t>MATÉRIAUX INTELLIGENTS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8887" y="7670197"/>
            <a:ext cx="10298333" cy="101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0" indent="-302260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IBM Plex Sans"/>
              </a:rPr>
              <a:t>Matériau capable de modifier spontanément ses propriétés suite à une sollicitation naturelle ou provoquée</a:t>
            </a:r>
          </a:p>
          <a:p>
            <a:pPr algn="just">
              <a:lnSpc>
                <a:spcPts val="650"/>
              </a:lnSpc>
            </a:pPr>
            <a:r>
              <a:rPr lang="en-US" sz="5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0800000">
            <a:off x="-1550128" y="-1699214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1" y="0"/>
                </a:lnTo>
                <a:lnTo>
                  <a:pt x="6209751" y="3398428"/>
                </a:lnTo>
                <a:lnTo>
                  <a:pt x="0" y="3398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15854" y="8859076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4" y="0"/>
                </a:lnTo>
                <a:lnTo>
                  <a:pt x="5526294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9623" y="320057"/>
            <a:ext cx="10146820" cy="181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Notion de réponse adaptative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74025" y="8869743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2" y="0"/>
                </a:lnTo>
                <a:lnTo>
                  <a:pt x="7818202" y="2834514"/>
                </a:lnTo>
                <a:lnTo>
                  <a:pt x="0" y="283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852245" y="-1135301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3" y="0"/>
                </a:lnTo>
                <a:lnTo>
                  <a:pt x="7818203" y="2834515"/>
                </a:lnTo>
                <a:lnTo>
                  <a:pt x="0" y="2834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2673" y="8859076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3" y="0"/>
                </a:lnTo>
                <a:lnTo>
                  <a:pt x="5526293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6541" y="4090300"/>
            <a:ext cx="847390" cy="2864289"/>
          </a:xfrm>
          <a:custGeom>
            <a:avLst/>
            <a:gdLst/>
            <a:ahLst/>
            <a:cxnLst/>
            <a:rect r="r" b="b" t="t" l="l"/>
            <a:pathLst>
              <a:path h="2864289" w="847390">
                <a:moveTo>
                  <a:pt x="0" y="0"/>
                </a:moveTo>
                <a:lnTo>
                  <a:pt x="847390" y="0"/>
                </a:lnTo>
                <a:lnTo>
                  <a:pt x="847390" y="2864289"/>
                </a:lnTo>
                <a:lnTo>
                  <a:pt x="0" y="28642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86825" y="4007409"/>
            <a:ext cx="3271489" cy="3169255"/>
          </a:xfrm>
          <a:custGeom>
            <a:avLst/>
            <a:gdLst/>
            <a:ahLst/>
            <a:cxnLst/>
            <a:rect r="r" b="b" t="t" l="l"/>
            <a:pathLst>
              <a:path h="3169255" w="3271489">
                <a:moveTo>
                  <a:pt x="0" y="0"/>
                </a:moveTo>
                <a:lnTo>
                  <a:pt x="3271489" y="0"/>
                </a:lnTo>
                <a:lnTo>
                  <a:pt x="3271489" y="3169255"/>
                </a:lnTo>
                <a:lnTo>
                  <a:pt x="0" y="3169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03822" y="4338962"/>
            <a:ext cx="2923526" cy="3016772"/>
          </a:xfrm>
          <a:custGeom>
            <a:avLst/>
            <a:gdLst/>
            <a:ahLst/>
            <a:cxnLst/>
            <a:rect r="r" b="b" t="t" l="l"/>
            <a:pathLst>
              <a:path h="3016772" w="2923526">
                <a:moveTo>
                  <a:pt x="0" y="0"/>
                </a:moveTo>
                <a:lnTo>
                  <a:pt x="2923527" y="0"/>
                </a:lnTo>
                <a:lnTo>
                  <a:pt x="2923527" y="3016772"/>
                </a:lnTo>
                <a:lnTo>
                  <a:pt x="0" y="30167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42148" y="4704797"/>
            <a:ext cx="3356856" cy="2471867"/>
          </a:xfrm>
          <a:custGeom>
            <a:avLst/>
            <a:gdLst/>
            <a:ahLst/>
            <a:cxnLst/>
            <a:rect r="r" b="b" t="t" l="l"/>
            <a:pathLst>
              <a:path h="2471867" w="3356856">
                <a:moveTo>
                  <a:pt x="0" y="0"/>
                </a:moveTo>
                <a:lnTo>
                  <a:pt x="3356856" y="0"/>
                </a:lnTo>
                <a:lnTo>
                  <a:pt x="3356856" y="2471867"/>
                </a:lnTo>
                <a:lnTo>
                  <a:pt x="0" y="247186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58783" y="2184065"/>
            <a:ext cx="8002605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224A50"/>
                </a:solidFill>
                <a:latin typeface="Public Sans"/>
              </a:rPr>
              <a:t>générée par un stimuli extérieur tel que  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2567" y="7350336"/>
            <a:ext cx="2535337" cy="54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5"/>
              </a:lnSpc>
              <a:spcBef>
                <a:spcPct val="0"/>
              </a:spcBef>
            </a:pPr>
            <a:r>
              <a:rPr lang="en-US" sz="3210">
                <a:solidFill>
                  <a:srgbClr val="39545C"/>
                </a:solidFill>
                <a:latin typeface="Public Sans Bold"/>
              </a:rPr>
              <a:t>Température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91156" y="7450437"/>
            <a:ext cx="157862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24A50"/>
                </a:solidFill>
                <a:latin typeface="Public Sans Bold"/>
              </a:rPr>
              <a:t>Lumière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80787" y="7350336"/>
            <a:ext cx="387957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24A50"/>
                </a:solidFill>
                <a:latin typeface="Public Sans Bold"/>
              </a:rPr>
              <a:t>Champ magnétique</a:t>
            </a:r>
            <a:r>
              <a:rPr lang="en-US" sz="3200">
                <a:solidFill>
                  <a:srgbClr val="000000"/>
                </a:solidFill>
                <a:latin typeface="Public Sans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29023" y="7350336"/>
            <a:ext cx="167312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24A50"/>
                </a:solidFill>
                <a:latin typeface="Public Sans Bold"/>
              </a:rPr>
              <a:t>Pression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541808" y="3050780"/>
            <a:ext cx="1328279" cy="1282422"/>
            <a:chOff x="0" y="0"/>
            <a:chExt cx="349835" cy="3377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835" cy="337757"/>
            </a:xfrm>
            <a:custGeom>
              <a:avLst/>
              <a:gdLst/>
              <a:ahLst/>
              <a:cxnLst/>
              <a:rect r="r" b="b" t="t" l="l"/>
              <a:pathLst>
                <a:path h="337757" w="349835">
                  <a:moveTo>
                    <a:pt x="145713" y="0"/>
                  </a:moveTo>
                  <a:lnTo>
                    <a:pt x="204121" y="0"/>
                  </a:lnTo>
                  <a:cubicBezTo>
                    <a:pt x="242767" y="0"/>
                    <a:pt x="279830" y="15352"/>
                    <a:pt x="307156" y="42678"/>
                  </a:cubicBezTo>
                  <a:cubicBezTo>
                    <a:pt x="334483" y="70005"/>
                    <a:pt x="349835" y="107068"/>
                    <a:pt x="349835" y="145713"/>
                  </a:cubicBezTo>
                  <a:lnTo>
                    <a:pt x="349835" y="192044"/>
                  </a:lnTo>
                  <a:cubicBezTo>
                    <a:pt x="349835" y="230690"/>
                    <a:pt x="334483" y="267752"/>
                    <a:pt x="307156" y="295079"/>
                  </a:cubicBezTo>
                  <a:cubicBezTo>
                    <a:pt x="279830" y="322405"/>
                    <a:pt x="242767" y="337757"/>
                    <a:pt x="204121" y="337757"/>
                  </a:cubicBezTo>
                  <a:lnTo>
                    <a:pt x="145713" y="337757"/>
                  </a:lnTo>
                  <a:cubicBezTo>
                    <a:pt x="107068" y="337757"/>
                    <a:pt x="70005" y="322405"/>
                    <a:pt x="42678" y="295079"/>
                  </a:cubicBezTo>
                  <a:cubicBezTo>
                    <a:pt x="15352" y="267752"/>
                    <a:pt x="0" y="230690"/>
                    <a:pt x="0" y="192044"/>
                  </a:cubicBezTo>
                  <a:lnTo>
                    <a:pt x="0" y="145713"/>
                  </a:lnTo>
                  <a:cubicBezTo>
                    <a:pt x="0" y="107068"/>
                    <a:pt x="15352" y="70005"/>
                    <a:pt x="42678" y="42678"/>
                  </a:cubicBezTo>
                  <a:cubicBezTo>
                    <a:pt x="70005" y="15352"/>
                    <a:pt x="107068" y="0"/>
                    <a:pt x="145713" y="0"/>
                  </a:cubicBezTo>
                  <a:close/>
                </a:path>
              </a:pathLst>
            </a:custGeom>
            <a:solidFill>
              <a:srgbClr val="B5C2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41808" y="5270171"/>
            <a:ext cx="1328279" cy="1282422"/>
            <a:chOff x="0" y="0"/>
            <a:chExt cx="349835" cy="33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9835" cy="337757"/>
            </a:xfrm>
            <a:custGeom>
              <a:avLst/>
              <a:gdLst/>
              <a:ahLst/>
              <a:cxnLst/>
              <a:rect r="r" b="b" t="t" l="l"/>
              <a:pathLst>
                <a:path h="337757" w="349835">
                  <a:moveTo>
                    <a:pt x="145713" y="0"/>
                  </a:moveTo>
                  <a:lnTo>
                    <a:pt x="204121" y="0"/>
                  </a:lnTo>
                  <a:cubicBezTo>
                    <a:pt x="242767" y="0"/>
                    <a:pt x="279830" y="15352"/>
                    <a:pt x="307156" y="42678"/>
                  </a:cubicBezTo>
                  <a:cubicBezTo>
                    <a:pt x="334483" y="70005"/>
                    <a:pt x="349835" y="107068"/>
                    <a:pt x="349835" y="145713"/>
                  </a:cubicBezTo>
                  <a:lnTo>
                    <a:pt x="349835" y="192044"/>
                  </a:lnTo>
                  <a:cubicBezTo>
                    <a:pt x="349835" y="230690"/>
                    <a:pt x="334483" y="267752"/>
                    <a:pt x="307156" y="295079"/>
                  </a:cubicBezTo>
                  <a:cubicBezTo>
                    <a:pt x="279830" y="322405"/>
                    <a:pt x="242767" y="337757"/>
                    <a:pt x="204121" y="337757"/>
                  </a:cubicBezTo>
                  <a:lnTo>
                    <a:pt x="145713" y="337757"/>
                  </a:lnTo>
                  <a:cubicBezTo>
                    <a:pt x="107068" y="337757"/>
                    <a:pt x="70005" y="322405"/>
                    <a:pt x="42678" y="295079"/>
                  </a:cubicBezTo>
                  <a:cubicBezTo>
                    <a:pt x="15352" y="267752"/>
                    <a:pt x="0" y="230690"/>
                    <a:pt x="0" y="192044"/>
                  </a:cubicBezTo>
                  <a:lnTo>
                    <a:pt x="0" y="145713"/>
                  </a:lnTo>
                  <a:cubicBezTo>
                    <a:pt x="0" y="107068"/>
                    <a:pt x="15352" y="70005"/>
                    <a:pt x="42678" y="42678"/>
                  </a:cubicBezTo>
                  <a:cubicBezTo>
                    <a:pt x="70005" y="15352"/>
                    <a:pt x="107068" y="0"/>
                    <a:pt x="145713" y="0"/>
                  </a:cubicBezTo>
                  <a:close/>
                </a:path>
              </a:pathLst>
            </a:custGeom>
            <a:solidFill>
              <a:srgbClr val="C2CBC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41808" y="7489563"/>
            <a:ext cx="1328279" cy="1282422"/>
            <a:chOff x="0" y="0"/>
            <a:chExt cx="349835" cy="33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9835" cy="337757"/>
            </a:xfrm>
            <a:custGeom>
              <a:avLst/>
              <a:gdLst/>
              <a:ahLst/>
              <a:cxnLst/>
              <a:rect r="r" b="b" t="t" l="l"/>
              <a:pathLst>
                <a:path h="337757" w="349835">
                  <a:moveTo>
                    <a:pt x="145713" y="0"/>
                  </a:moveTo>
                  <a:lnTo>
                    <a:pt x="204121" y="0"/>
                  </a:lnTo>
                  <a:cubicBezTo>
                    <a:pt x="242767" y="0"/>
                    <a:pt x="279830" y="15352"/>
                    <a:pt x="307156" y="42678"/>
                  </a:cubicBezTo>
                  <a:cubicBezTo>
                    <a:pt x="334483" y="70005"/>
                    <a:pt x="349835" y="107068"/>
                    <a:pt x="349835" y="145713"/>
                  </a:cubicBezTo>
                  <a:lnTo>
                    <a:pt x="349835" y="192044"/>
                  </a:lnTo>
                  <a:cubicBezTo>
                    <a:pt x="349835" y="230690"/>
                    <a:pt x="334483" y="267752"/>
                    <a:pt x="307156" y="295079"/>
                  </a:cubicBezTo>
                  <a:cubicBezTo>
                    <a:pt x="279830" y="322405"/>
                    <a:pt x="242767" y="337757"/>
                    <a:pt x="204121" y="337757"/>
                  </a:cubicBezTo>
                  <a:lnTo>
                    <a:pt x="145713" y="337757"/>
                  </a:lnTo>
                  <a:cubicBezTo>
                    <a:pt x="107068" y="337757"/>
                    <a:pt x="70005" y="322405"/>
                    <a:pt x="42678" y="295079"/>
                  </a:cubicBezTo>
                  <a:cubicBezTo>
                    <a:pt x="15352" y="267752"/>
                    <a:pt x="0" y="230690"/>
                    <a:pt x="0" y="192044"/>
                  </a:cubicBezTo>
                  <a:lnTo>
                    <a:pt x="0" y="145713"/>
                  </a:lnTo>
                  <a:cubicBezTo>
                    <a:pt x="0" y="107068"/>
                    <a:pt x="15352" y="70005"/>
                    <a:pt x="42678" y="42678"/>
                  </a:cubicBezTo>
                  <a:cubicBezTo>
                    <a:pt x="70005" y="15352"/>
                    <a:pt x="107068" y="0"/>
                    <a:pt x="145713" y="0"/>
                  </a:cubicBezTo>
                  <a:close/>
                </a:path>
              </a:pathLst>
            </a:custGeom>
            <a:solidFill>
              <a:srgbClr val="D1D1D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28942" y="-112248"/>
            <a:ext cx="1893690" cy="3466416"/>
            <a:chOff x="0" y="0"/>
            <a:chExt cx="44403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4030" cy="812800"/>
            </a:xfrm>
            <a:custGeom>
              <a:avLst/>
              <a:gdLst/>
              <a:ahLst/>
              <a:cxnLst/>
              <a:rect r="r" b="b" t="t" l="l"/>
              <a:pathLst>
                <a:path h="812800" w="444030">
                  <a:moveTo>
                    <a:pt x="0" y="0"/>
                  </a:moveTo>
                  <a:lnTo>
                    <a:pt x="444030" y="0"/>
                  </a:lnTo>
                  <a:lnTo>
                    <a:pt x="4440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7A4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28942" y="3354168"/>
            <a:ext cx="1893690" cy="3466416"/>
            <a:chOff x="0" y="0"/>
            <a:chExt cx="44403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4030" cy="812800"/>
            </a:xfrm>
            <a:custGeom>
              <a:avLst/>
              <a:gdLst/>
              <a:ahLst/>
              <a:cxnLst/>
              <a:rect r="r" b="b" t="t" l="l"/>
              <a:pathLst>
                <a:path h="812800" w="444030">
                  <a:moveTo>
                    <a:pt x="0" y="0"/>
                  </a:moveTo>
                  <a:lnTo>
                    <a:pt x="444030" y="0"/>
                  </a:lnTo>
                  <a:lnTo>
                    <a:pt x="4440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28942" y="6820584"/>
            <a:ext cx="1893690" cy="3466416"/>
            <a:chOff x="0" y="0"/>
            <a:chExt cx="44403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030" cy="812800"/>
            </a:xfrm>
            <a:custGeom>
              <a:avLst/>
              <a:gdLst/>
              <a:ahLst/>
              <a:cxnLst/>
              <a:rect r="r" b="b" t="t" l="l"/>
              <a:pathLst>
                <a:path h="812800" w="444030">
                  <a:moveTo>
                    <a:pt x="0" y="0"/>
                  </a:moveTo>
                  <a:lnTo>
                    <a:pt x="444030" y="0"/>
                  </a:lnTo>
                  <a:lnTo>
                    <a:pt x="4440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4C4C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642485" y="1135762"/>
            <a:ext cx="9003029" cy="9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I. Piézoélectrique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5400000">
            <a:off x="-3422797" y="4999218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1" y="0"/>
                </a:lnTo>
                <a:lnTo>
                  <a:pt x="6209751" y="3398428"/>
                </a:lnTo>
                <a:lnTo>
                  <a:pt x="0" y="3398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-3422797" y="-1811462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1" y="0"/>
                </a:lnTo>
                <a:lnTo>
                  <a:pt x="6209751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715415" y="-826104"/>
            <a:ext cx="7042390" cy="2752934"/>
          </a:xfrm>
          <a:custGeom>
            <a:avLst/>
            <a:gdLst/>
            <a:ahLst/>
            <a:cxnLst/>
            <a:rect r="r" b="b" t="t" l="l"/>
            <a:pathLst>
              <a:path h="2752934" w="7042390">
                <a:moveTo>
                  <a:pt x="0" y="0"/>
                </a:moveTo>
                <a:lnTo>
                  <a:pt x="7042390" y="0"/>
                </a:lnTo>
                <a:lnTo>
                  <a:pt x="7042390" y="2752934"/>
                </a:lnTo>
                <a:lnTo>
                  <a:pt x="0" y="27529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645515" y="2132622"/>
            <a:ext cx="4419972" cy="4419972"/>
          </a:xfrm>
          <a:custGeom>
            <a:avLst/>
            <a:gdLst/>
            <a:ahLst/>
            <a:cxnLst/>
            <a:rect r="r" b="b" t="t" l="l"/>
            <a:pathLst>
              <a:path h="4419972" w="4419972">
                <a:moveTo>
                  <a:pt x="0" y="0"/>
                </a:moveTo>
                <a:lnTo>
                  <a:pt x="4419971" y="0"/>
                </a:lnTo>
                <a:lnTo>
                  <a:pt x="4419971" y="4419972"/>
                </a:lnTo>
                <a:lnTo>
                  <a:pt x="0" y="4419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655709" y="3068454"/>
            <a:ext cx="1100476" cy="108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0"/>
              </a:lnSpc>
              <a:spcBef>
                <a:spcPct val="0"/>
              </a:spcBef>
            </a:pPr>
            <a:r>
              <a:rPr lang="en-US" sz="6314">
                <a:solidFill>
                  <a:srgbClr val="436570"/>
                </a:solidFill>
                <a:latin typeface="Public Sans Bold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55709" y="5301017"/>
            <a:ext cx="1100476" cy="108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0"/>
              </a:lnSpc>
              <a:spcBef>
                <a:spcPct val="0"/>
              </a:spcBef>
            </a:pPr>
            <a:r>
              <a:rPr lang="en-US" sz="6314">
                <a:solidFill>
                  <a:srgbClr val="436570"/>
                </a:solidFill>
                <a:latin typeface="Public Sans 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655709" y="7520408"/>
            <a:ext cx="1100476" cy="108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0"/>
              </a:lnSpc>
              <a:spcBef>
                <a:spcPct val="0"/>
              </a:spcBef>
            </a:pPr>
            <a:r>
              <a:rPr lang="en-US" sz="6314">
                <a:solidFill>
                  <a:srgbClr val="436570"/>
                </a:solidFill>
                <a:latin typeface="Public Sans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62043" y="2974580"/>
            <a:ext cx="5362130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224A50"/>
                </a:solidFill>
                <a:latin typeface="Public Sans Bold"/>
              </a:rPr>
              <a:t>Effet direct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334874" y="5262364"/>
            <a:ext cx="5362130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24A50"/>
                </a:solidFill>
                <a:latin typeface="Public Sans Bold"/>
              </a:rPr>
              <a:t>Effet inverse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34874" y="7413363"/>
            <a:ext cx="5362130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24A50"/>
                </a:solidFill>
                <a:latin typeface="Public Sans Bold"/>
              </a:rPr>
              <a:t>Utilisation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34874" y="3517357"/>
            <a:ext cx="7310641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24A50"/>
                </a:solidFill>
                <a:latin typeface="Public Sans"/>
              </a:rPr>
              <a:t>Apparition d'une charge </a:t>
            </a:r>
            <a:r>
              <a:rPr lang="en-US" sz="3000">
                <a:solidFill>
                  <a:srgbClr val="224A50"/>
                </a:solidFill>
                <a:latin typeface="Public Sans"/>
              </a:rPr>
              <a:t>électrique quand il subit une contrainte mécanique</a:t>
            </a:r>
          </a:p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6334874" y="5779587"/>
            <a:ext cx="910271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24A50"/>
                </a:solidFill>
                <a:latin typeface="Public Sans"/>
              </a:rPr>
              <a:t>Déformation du matériau </a:t>
            </a:r>
            <a:r>
              <a:rPr lang="en-US" sz="3000">
                <a:solidFill>
                  <a:srgbClr val="224A50"/>
                </a:solidFill>
                <a:latin typeface="Public Sans"/>
              </a:rPr>
              <a:t>quand un courant électrique lui est appliqué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6334874" y="7937803"/>
            <a:ext cx="10924426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24A50"/>
                </a:solidFill>
                <a:latin typeface="Public Sans"/>
              </a:rPr>
              <a:t>L'effet piézoélectrique est notamment utilisé dans certains capteurs de pression ou d'accélération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24A50"/>
                </a:solidFill>
                <a:latin typeface="Public Sans"/>
              </a:rPr>
              <a:t>Le quartz est un des éléments piézoélectriques le plus utilisé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4888276" y="-20088"/>
            <a:ext cx="10972800" cy="10307088"/>
          </a:xfrm>
          <a:custGeom>
            <a:avLst/>
            <a:gdLst/>
            <a:ahLst/>
            <a:cxnLst/>
            <a:rect r="r" b="b" t="t" l="l"/>
            <a:pathLst>
              <a:path h="10307088" w="10972800">
                <a:moveTo>
                  <a:pt x="0" y="0"/>
                </a:moveTo>
                <a:lnTo>
                  <a:pt x="10972800" y="0"/>
                </a:lnTo>
                <a:lnTo>
                  <a:pt x="10972800" y="10307088"/>
                </a:lnTo>
                <a:lnTo>
                  <a:pt x="0" y="10307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22" t="0" r="-1262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698197" y="4834514"/>
            <a:ext cx="10772654" cy="618344"/>
            <a:chOff x="0" y="0"/>
            <a:chExt cx="2837242" cy="1628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37242" cy="162856"/>
            </a:xfrm>
            <a:custGeom>
              <a:avLst/>
              <a:gdLst/>
              <a:ahLst/>
              <a:cxnLst/>
              <a:rect r="r" b="b" t="t" l="l"/>
              <a:pathLst>
                <a:path h="162856" w="2837242">
                  <a:moveTo>
                    <a:pt x="0" y="0"/>
                  </a:moveTo>
                  <a:lnTo>
                    <a:pt x="2837242" y="0"/>
                  </a:lnTo>
                  <a:lnTo>
                    <a:pt x="2837242" y="162856"/>
                  </a:lnTo>
                  <a:lnTo>
                    <a:pt x="0" y="162856"/>
                  </a:lnTo>
                  <a:close/>
                </a:path>
              </a:pathLst>
            </a:custGeom>
            <a:solidFill>
              <a:srgbClr val="88968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52926" y="470045"/>
            <a:ext cx="9933770" cy="9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II. Matériaux </a:t>
            </a:r>
            <a:r>
              <a:rPr lang="en-US" sz="6314">
                <a:solidFill>
                  <a:srgbClr val="231F20"/>
                </a:solidFill>
                <a:latin typeface="CMU Serif"/>
              </a:rPr>
              <a:t>Photo</a:t>
            </a:r>
            <a:r>
              <a:rPr lang="en-US" sz="6314">
                <a:solidFill>
                  <a:srgbClr val="224A50"/>
                </a:solidFill>
                <a:latin typeface="CMU Serif"/>
              </a:rPr>
              <a:t>chrome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522343" y="-242641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9" y="0"/>
                </a:lnTo>
                <a:lnTo>
                  <a:pt x="5388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410954">
            <a:off x="15948708" y="1192603"/>
            <a:ext cx="1244313" cy="1244313"/>
          </a:xfrm>
          <a:custGeom>
            <a:avLst/>
            <a:gdLst/>
            <a:ahLst/>
            <a:cxnLst/>
            <a:rect r="r" b="b" t="t" l="l"/>
            <a:pathLst>
              <a:path h="1244313" w="1244313">
                <a:moveTo>
                  <a:pt x="0" y="0"/>
                </a:moveTo>
                <a:lnTo>
                  <a:pt x="1244313" y="0"/>
                </a:lnTo>
                <a:lnTo>
                  <a:pt x="1244313" y="1244312"/>
                </a:lnTo>
                <a:lnTo>
                  <a:pt x="0" y="1244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002468" y="3076200"/>
            <a:ext cx="3610159" cy="3526599"/>
            <a:chOff x="0" y="0"/>
            <a:chExt cx="4828540" cy="47167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9"/>
              <a:stretch>
                <a:fillRect l="-1799" t="-34680" r="-5871" b="-17298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426924" y="6602799"/>
            <a:ext cx="7315200" cy="3684201"/>
          </a:xfrm>
          <a:custGeom>
            <a:avLst/>
            <a:gdLst/>
            <a:ahLst/>
            <a:cxnLst/>
            <a:rect r="r" b="b" t="t" l="l"/>
            <a:pathLst>
              <a:path h="3684201" w="7315200">
                <a:moveTo>
                  <a:pt x="0" y="0"/>
                </a:moveTo>
                <a:lnTo>
                  <a:pt x="7315200" y="0"/>
                </a:lnTo>
                <a:lnTo>
                  <a:pt x="7315200" y="3684201"/>
                </a:lnTo>
                <a:lnTo>
                  <a:pt x="0" y="3684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658668" y="6321402"/>
            <a:ext cx="3600632" cy="3517293"/>
            <a:chOff x="0" y="0"/>
            <a:chExt cx="4828540" cy="47167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12"/>
              <a:stretch>
                <a:fillRect l="0" t="-1211" r="0" b="-121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750265" y="1980270"/>
            <a:ext cx="87825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24A50"/>
                </a:solidFill>
                <a:latin typeface="Public Sans"/>
              </a:rPr>
              <a:t>Changent de couleur en réponse à l'exposition à la lumière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95446" y="1148718"/>
            <a:ext cx="1126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00F0D"/>
                </a:solidFill>
                <a:latin typeface="Public Sans"/>
              </a:rPr>
              <a:t>lumière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34264" y="1148718"/>
            <a:ext cx="1126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24A50"/>
                </a:solidFill>
                <a:latin typeface="Public Sans"/>
              </a:rPr>
              <a:t>couleur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83561" y="4037562"/>
            <a:ext cx="87825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24A50"/>
                </a:solidFill>
                <a:latin typeface="Public Sans"/>
              </a:rPr>
              <a:t>VERRES PHOTOCHROMIQUES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83561" y="5012334"/>
            <a:ext cx="87825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24A50"/>
                </a:solidFill>
                <a:latin typeface="Public Sans"/>
              </a:rPr>
              <a:t>LENTILLES DE 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24480" y="7843828"/>
            <a:ext cx="87825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24A50"/>
                </a:solidFill>
                <a:latin typeface="Public Sans"/>
              </a:rPr>
              <a:t>VÊTEMENTS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85036" y="2446044"/>
            <a:ext cx="203069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24A50"/>
                </a:solidFill>
                <a:latin typeface="Public Sans Bold"/>
              </a:rPr>
              <a:t>action des UV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0800000">
            <a:off x="-2076176" y="-2369727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2" y="0"/>
                </a:lnTo>
                <a:lnTo>
                  <a:pt x="6209752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37694" y="9930997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4" y="0"/>
                </a:lnTo>
                <a:lnTo>
                  <a:pt x="5526294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6364" y="9753529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2" y="0"/>
                </a:lnTo>
                <a:lnTo>
                  <a:pt x="7818202" y="2834514"/>
                </a:lnTo>
                <a:lnTo>
                  <a:pt x="0" y="283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018033" y="-1135301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3" y="0"/>
                </a:lnTo>
                <a:lnTo>
                  <a:pt x="7818203" y="2834515"/>
                </a:lnTo>
                <a:lnTo>
                  <a:pt x="0" y="2834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87788" y="9930997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3" y="0"/>
                </a:lnTo>
                <a:lnTo>
                  <a:pt x="5526293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92015" y="1562087"/>
            <a:ext cx="7830614" cy="4380250"/>
          </a:xfrm>
          <a:custGeom>
            <a:avLst/>
            <a:gdLst/>
            <a:ahLst/>
            <a:cxnLst/>
            <a:rect r="r" b="b" t="t" l="l"/>
            <a:pathLst>
              <a:path h="4380250" w="7830614">
                <a:moveTo>
                  <a:pt x="0" y="0"/>
                </a:moveTo>
                <a:lnTo>
                  <a:pt x="7830614" y="0"/>
                </a:lnTo>
                <a:lnTo>
                  <a:pt x="7830614" y="4380250"/>
                </a:lnTo>
                <a:lnTo>
                  <a:pt x="0" y="4380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09858" y="6471792"/>
            <a:ext cx="2095276" cy="2030513"/>
          </a:xfrm>
          <a:custGeom>
            <a:avLst/>
            <a:gdLst/>
            <a:ahLst/>
            <a:cxnLst/>
            <a:rect r="r" b="b" t="t" l="l"/>
            <a:pathLst>
              <a:path h="2030513" w="2095276">
                <a:moveTo>
                  <a:pt x="0" y="0"/>
                </a:moveTo>
                <a:lnTo>
                  <a:pt x="2095276" y="0"/>
                </a:lnTo>
                <a:lnTo>
                  <a:pt x="2095276" y="2030514"/>
                </a:lnTo>
                <a:lnTo>
                  <a:pt x="0" y="2030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01225" y="6471792"/>
            <a:ext cx="2358075" cy="2358075"/>
          </a:xfrm>
          <a:custGeom>
            <a:avLst/>
            <a:gdLst/>
            <a:ahLst/>
            <a:cxnLst/>
            <a:rect r="r" b="b" t="t" l="l"/>
            <a:pathLst>
              <a:path h="2358075" w="2358075">
                <a:moveTo>
                  <a:pt x="0" y="0"/>
                </a:moveTo>
                <a:lnTo>
                  <a:pt x="2358075" y="0"/>
                </a:lnTo>
                <a:lnTo>
                  <a:pt x="2358075" y="2358075"/>
                </a:lnTo>
                <a:lnTo>
                  <a:pt x="0" y="2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1822" y="3861926"/>
            <a:ext cx="1643521" cy="1588052"/>
          </a:xfrm>
          <a:custGeom>
            <a:avLst/>
            <a:gdLst/>
            <a:ahLst/>
            <a:cxnLst/>
            <a:rect r="r" b="b" t="t" l="l"/>
            <a:pathLst>
              <a:path h="1588052" w="1643521">
                <a:moveTo>
                  <a:pt x="0" y="0"/>
                </a:moveTo>
                <a:lnTo>
                  <a:pt x="1643521" y="0"/>
                </a:lnTo>
                <a:lnTo>
                  <a:pt x="1643521" y="1588052"/>
                </a:lnTo>
                <a:lnTo>
                  <a:pt x="0" y="15880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68093" y="3861926"/>
            <a:ext cx="1191039" cy="1588052"/>
          </a:xfrm>
          <a:custGeom>
            <a:avLst/>
            <a:gdLst/>
            <a:ahLst/>
            <a:cxnLst/>
            <a:rect r="r" b="b" t="t" l="l"/>
            <a:pathLst>
              <a:path h="1588052" w="1191039">
                <a:moveTo>
                  <a:pt x="0" y="0"/>
                </a:moveTo>
                <a:lnTo>
                  <a:pt x="1191039" y="0"/>
                </a:lnTo>
                <a:lnTo>
                  <a:pt x="1191039" y="1588052"/>
                </a:lnTo>
                <a:lnTo>
                  <a:pt x="0" y="1588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238812" y="9239250"/>
            <a:ext cx="4484433" cy="0"/>
          </a:xfrm>
          <a:prstGeom prst="line">
            <a:avLst/>
          </a:prstGeom>
          <a:ln cap="flat" w="66675">
            <a:solidFill>
              <a:srgbClr val="224A5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733734" y="6561462"/>
            <a:ext cx="4808796" cy="1851174"/>
          </a:xfrm>
          <a:custGeom>
            <a:avLst/>
            <a:gdLst/>
            <a:ahLst/>
            <a:cxnLst/>
            <a:rect r="r" b="b" t="t" l="l"/>
            <a:pathLst>
              <a:path h="1851174" w="4808796">
                <a:moveTo>
                  <a:pt x="0" y="0"/>
                </a:moveTo>
                <a:lnTo>
                  <a:pt x="4808796" y="0"/>
                </a:lnTo>
                <a:lnTo>
                  <a:pt x="4808796" y="1851174"/>
                </a:lnTo>
                <a:lnTo>
                  <a:pt x="0" y="1851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8812" y="6996331"/>
            <a:ext cx="6945366" cy="91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610">
                <a:solidFill>
                  <a:srgbClr val="224A50"/>
                </a:solidFill>
                <a:latin typeface="Public Sans"/>
              </a:rPr>
              <a:t> Changements de phase ou réorganisations moléculaires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812" y="2222773"/>
            <a:ext cx="9266322" cy="177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</a:pPr>
          </a:p>
          <a:p>
            <a:pPr algn="ctr">
              <a:lnSpc>
                <a:spcPts val="3563"/>
              </a:lnSpc>
            </a:pPr>
            <a:r>
              <a:rPr lang="en-US" sz="2545">
                <a:solidFill>
                  <a:srgbClr val="224A50"/>
                </a:solidFill>
                <a:latin typeface="Public Sans"/>
              </a:rPr>
              <a:t>Capacité d'un matériau à retrouver sa forme d'origine après avoir été déformé par des contraintes :</a:t>
            </a:r>
          </a:p>
          <a:p>
            <a:pPr algn="ctr">
              <a:lnSpc>
                <a:spcPts val="3563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68260" y="5592853"/>
            <a:ext cx="1698308" cy="4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2610">
                <a:solidFill>
                  <a:srgbClr val="224A50"/>
                </a:solidFill>
                <a:latin typeface="Public Sans"/>
              </a:rPr>
              <a:t>Mécanique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38351" y="5592853"/>
            <a:ext cx="1650524" cy="4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2610">
                <a:solidFill>
                  <a:srgbClr val="224A50"/>
                </a:solidFill>
                <a:latin typeface="Public Sans"/>
              </a:rPr>
              <a:t>Thermique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52567" y="8953637"/>
            <a:ext cx="8265466" cy="53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5"/>
              </a:lnSpc>
              <a:spcBef>
                <a:spcPct val="0"/>
              </a:spcBef>
            </a:pPr>
            <a:r>
              <a:rPr lang="en-US" sz="3010">
                <a:solidFill>
                  <a:srgbClr val="224A50"/>
                </a:solidFill>
                <a:latin typeface="Public Sans Bold"/>
              </a:rPr>
              <a:t>Support </a:t>
            </a:r>
            <a:r>
              <a:rPr lang="en-US" sz="3010">
                <a:solidFill>
                  <a:srgbClr val="224A50"/>
                </a:solidFill>
                <a:latin typeface="Public Sans Bold"/>
              </a:rPr>
              <a:t>à des technologies innovantes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70541" y="448699"/>
            <a:ext cx="8547492" cy="181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III. Alliages à mémoire de forme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0800000">
            <a:off x="-2076176" y="-2369727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2" y="0"/>
                </a:lnTo>
                <a:lnTo>
                  <a:pt x="6209752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37694" y="9930997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4" y="0"/>
                </a:lnTo>
                <a:lnTo>
                  <a:pt x="5526294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6364" y="9753529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2" y="0"/>
                </a:lnTo>
                <a:lnTo>
                  <a:pt x="7818202" y="2834514"/>
                </a:lnTo>
                <a:lnTo>
                  <a:pt x="0" y="283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018033" y="-1135301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3" y="0"/>
                </a:lnTo>
                <a:lnTo>
                  <a:pt x="7818203" y="2834515"/>
                </a:lnTo>
                <a:lnTo>
                  <a:pt x="0" y="2834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87788" y="9930997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3" y="0"/>
                </a:lnTo>
                <a:lnTo>
                  <a:pt x="5526293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56013" y="3543052"/>
            <a:ext cx="3543724" cy="3543724"/>
          </a:xfrm>
          <a:custGeom>
            <a:avLst/>
            <a:gdLst/>
            <a:ahLst/>
            <a:cxnLst/>
            <a:rect r="r" b="b" t="t" l="l"/>
            <a:pathLst>
              <a:path h="3543724" w="3543724">
                <a:moveTo>
                  <a:pt x="0" y="0"/>
                </a:moveTo>
                <a:lnTo>
                  <a:pt x="3543723" y="0"/>
                </a:lnTo>
                <a:lnTo>
                  <a:pt x="3543723" y="3543724"/>
                </a:lnTo>
                <a:lnTo>
                  <a:pt x="0" y="3543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46188" y="3821720"/>
            <a:ext cx="2837636" cy="2635455"/>
          </a:xfrm>
          <a:custGeom>
            <a:avLst/>
            <a:gdLst/>
            <a:ahLst/>
            <a:cxnLst/>
            <a:rect r="r" b="b" t="t" l="l"/>
            <a:pathLst>
              <a:path h="2635455" w="2837636">
                <a:moveTo>
                  <a:pt x="0" y="0"/>
                </a:moveTo>
                <a:lnTo>
                  <a:pt x="2837637" y="0"/>
                </a:lnTo>
                <a:lnTo>
                  <a:pt x="2837637" y="2635455"/>
                </a:lnTo>
                <a:lnTo>
                  <a:pt x="0" y="26354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31775" y="3702362"/>
            <a:ext cx="2881374" cy="2874171"/>
          </a:xfrm>
          <a:custGeom>
            <a:avLst/>
            <a:gdLst/>
            <a:ahLst/>
            <a:cxnLst/>
            <a:rect r="r" b="b" t="t" l="l"/>
            <a:pathLst>
              <a:path h="2874171" w="2881374">
                <a:moveTo>
                  <a:pt x="0" y="0"/>
                </a:moveTo>
                <a:lnTo>
                  <a:pt x="2881374" y="0"/>
                </a:lnTo>
                <a:lnTo>
                  <a:pt x="2881374" y="2874171"/>
                </a:lnTo>
                <a:lnTo>
                  <a:pt x="0" y="2874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70541" y="448699"/>
            <a:ext cx="8547492" cy="181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III. Alliages à mémoire de forme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89264" y="6786559"/>
            <a:ext cx="1796802" cy="4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2610">
                <a:solidFill>
                  <a:srgbClr val="224A50"/>
                </a:solidFill>
                <a:latin typeface="Public Sans Bold"/>
              </a:rPr>
              <a:t>aérospatial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57676" y="6786559"/>
            <a:ext cx="1414661" cy="4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2610">
                <a:solidFill>
                  <a:srgbClr val="224A50"/>
                </a:solidFill>
                <a:latin typeface="Public Sans Bold"/>
              </a:rPr>
              <a:t>industrie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38304" y="6786559"/>
            <a:ext cx="3361432" cy="4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2610">
                <a:solidFill>
                  <a:srgbClr val="224A50"/>
                </a:solidFill>
                <a:latin typeface="Public Sans Bold"/>
              </a:rPr>
              <a:t>médecine/esthétique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0800000">
            <a:off x="-2076176" y="-2369727"/>
            <a:ext cx="6209751" cy="3398427"/>
          </a:xfrm>
          <a:custGeom>
            <a:avLst/>
            <a:gdLst/>
            <a:ahLst/>
            <a:cxnLst/>
            <a:rect r="r" b="b" t="t" l="l"/>
            <a:pathLst>
              <a:path h="3398427" w="6209751">
                <a:moveTo>
                  <a:pt x="0" y="0"/>
                </a:moveTo>
                <a:lnTo>
                  <a:pt x="6209752" y="0"/>
                </a:lnTo>
                <a:lnTo>
                  <a:pt x="6209752" y="3398427"/>
                </a:lnTo>
                <a:lnTo>
                  <a:pt x="0" y="3398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5320" y="9930997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3" y="0"/>
                </a:lnTo>
                <a:lnTo>
                  <a:pt x="5526293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5852" y="320057"/>
            <a:ext cx="10146820" cy="9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8"/>
              </a:lnSpc>
              <a:spcBef>
                <a:spcPct val="0"/>
              </a:spcBef>
            </a:pPr>
            <a:r>
              <a:rPr lang="en-US" sz="6314">
                <a:solidFill>
                  <a:srgbClr val="224A50"/>
                </a:solidFill>
                <a:latin typeface="CMU Serif"/>
              </a:rPr>
              <a:t>IV. Super élasticité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28716" y="7841043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2" y="0"/>
                </a:lnTo>
                <a:lnTo>
                  <a:pt x="7818202" y="2834514"/>
                </a:lnTo>
                <a:lnTo>
                  <a:pt x="0" y="283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018033" y="-1135301"/>
            <a:ext cx="7818203" cy="2834514"/>
          </a:xfrm>
          <a:custGeom>
            <a:avLst/>
            <a:gdLst/>
            <a:ahLst/>
            <a:cxnLst/>
            <a:rect r="r" b="b" t="t" l="l"/>
            <a:pathLst>
              <a:path h="2834514" w="7818203">
                <a:moveTo>
                  <a:pt x="0" y="0"/>
                </a:moveTo>
                <a:lnTo>
                  <a:pt x="7818203" y="0"/>
                </a:lnTo>
                <a:lnTo>
                  <a:pt x="7818203" y="2834515"/>
                </a:lnTo>
                <a:lnTo>
                  <a:pt x="0" y="2834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61706" y="9930997"/>
            <a:ext cx="5526294" cy="2160278"/>
          </a:xfrm>
          <a:custGeom>
            <a:avLst/>
            <a:gdLst/>
            <a:ahLst/>
            <a:cxnLst/>
            <a:rect r="r" b="b" t="t" l="l"/>
            <a:pathLst>
              <a:path h="2160278" w="5526294">
                <a:moveTo>
                  <a:pt x="0" y="0"/>
                </a:moveTo>
                <a:lnTo>
                  <a:pt x="5526294" y="0"/>
                </a:lnTo>
                <a:lnTo>
                  <a:pt x="5526294" y="2160279"/>
                </a:lnTo>
                <a:lnTo>
                  <a:pt x="0" y="2160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87553" y="506416"/>
            <a:ext cx="6835497" cy="3708257"/>
          </a:xfrm>
          <a:custGeom>
            <a:avLst/>
            <a:gdLst/>
            <a:ahLst/>
            <a:cxnLst/>
            <a:rect r="r" b="b" t="t" l="l"/>
            <a:pathLst>
              <a:path h="3708257" w="6835497">
                <a:moveTo>
                  <a:pt x="0" y="0"/>
                </a:moveTo>
                <a:lnTo>
                  <a:pt x="6835497" y="0"/>
                </a:lnTo>
                <a:lnTo>
                  <a:pt x="6835497" y="3708258"/>
                </a:lnTo>
                <a:lnTo>
                  <a:pt x="0" y="3708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34453" y="5852887"/>
            <a:ext cx="2615770" cy="3113526"/>
          </a:xfrm>
          <a:custGeom>
            <a:avLst/>
            <a:gdLst/>
            <a:ahLst/>
            <a:cxnLst/>
            <a:rect r="r" b="b" t="t" l="l"/>
            <a:pathLst>
              <a:path h="3113526" w="2615770">
                <a:moveTo>
                  <a:pt x="0" y="0"/>
                </a:moveTo>
                <a:lnTo>
                  <a:pt x="2615770" y="0"/>
                </a:lnTo>
                <a:lnTo>
                  <a:pt x="2615770" y="3113526"/>
                </a:lnTo>
                <a:lnTo>
                  <a:pt x="0" y="3113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6651" t="-12400" r="-117816" b="-579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27174" y="5567395"/>
            <a:ext cx="6652826" cy="3684509"/>
          </a:xfrm>
          <a:custGeom>
            <a:avLst/>
            <a:gdLst/>
            <a:ahLst/>
            <a:cxnLst/>
            <a:rect r="r" b="b" t="t" l="l"/>
            <a:pathLst>
              <a:path h="3684509" w="6652826">
                <a:moveTo>
                  <a:pt x="0" y="0"/>
                </a:moveTo>
                <a:lnTo>
                  <a:pt x="6652827" y="0"/>
                </a:lnTo>
                <a:lnTo>
                  <a:pt x="6652827" y="3684510"/>
                </a:lnTo>
                <a:lnTo>
                  <a:pt x="0" y="3684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1364" y="5157383"/>
            <a:ext cx="5205706" cy="4028472"/>
          </a:xfrm>
          <a:custGeom>
            <a:avLst/>
            <a:gdLst/>
            <a:ahLst/>
            <a:cxnLst/>
            <a:rect r="r" b="b" t="t" l="l"/>
            <a:pathLst>
              <a:path h="4028472" w="5205706">
                <a:moveTo>
                  <a:pt x="0" y="0"/>
                </a:moveTo>
                <a:lnTo>
                  <a:pt x="5205706" y="0"/>
                </a:lnTo>
                <a:lnTo>
                  <a:pt x="5205706" y="4028472"/>
                </a:lnTo>
                <a:lnTo>
                  <a:pt x="0" y="40284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8339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3278" y="2284345"/>
            <a:ext cx="930758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24A50"/>
                </a:solidFill>
                <a:latin typeface="Public Sans"/>
              </a:rPr>
              <a:t>Déformation considérable sans subir de dommages importants qui se traduit par 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43082" y="4498632"/>
            <a:ext cx="1842269" cy="66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5"/>
              </a:lnSpc>
              <a:spcBef>
                <a:spcPct val="0"/>
              </a:spcBef>
            </a:pPr>
            <a:r>
              <a:rPr lang="en-US" sz="3810">
                <a:solidFill>
                  <a:srgbClr val="224A50"/>
                </a:solidFill>
                <a:latin typeface="Public Sans Bold"/>
              </a:rPr>
              <a:t>traction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89486" y="4512837"/>
            <a:ext cx="1707992" cy="66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5"/>
              </a:lnSpc>
              <a:spcBef>
                <a:spcPct val="0"/>
              </a:spcBef>
            </a:pPr>
            <a:r>
              <a:rPr lang="en-US" sz="3810">
                <a:solidFill>
                  <a:srgbClr val="224A50"/>
                </a:solidFill>
                <a:latin typeface="Public Sans Bold"/>
              </a:rPr>
              <a:t>torsion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68368" y="4512837"/>
            <a:ext cx="3048609" cy="66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5"/>
              </a:lnSpc>
              <a:spcBef>
                <a:spcPct val="0"/>
              </a:spcBef>
            </a:pPr>
            <a:r>
              <a:rPr lang="en-US" sz="3810">
                <a:solidFill>
                  <a:srgbClr val="224A50"/>
                </a:solidFill>
                <a:latin typeface="Public Sans Bold"/>
              </a:rPr>
              <a:t>compression</a:t>
            </a:r>
          </a:p>
        </p:txBody>
      </p:sp>
      <p:sp>
        <p:nvSpPr>
          <p:cNvPr name="TextBox 17" id="17"/>
          <p:cNvSpPr txBox="true"/>
          <p:nvPr/>
        </p:nvSpPr>
        <p:spPr>
          <a:xfrm rot="-674850">
            <a:off x="13137430" y="2928080"/>
            <a:ext cx="3057227" cy="66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5"/>
              </a:lnSpc>
              <a:spcBef>
                <a:spcPct val="0"/>
              </a:spcBef>
            </a:pPr>
            <a:r>
              <a:rPr lang="en-US" sz="3810">
                <a:solidFill>
                  <a:srgbClr val="224A50"/>
                </a:solidFill>
                <a:latin typeface="Public Sans Bold"/>
              </a:rPr>
              <a:t>chewing gum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DAFlx12n-14</dc:identifier>
  <dcterms:modified xsi:type="dcterms:W3CDTF">2011-08-01T06:04:30Z</dcterms:modified>
  <cp:revision>1</cp:revision>
  <dc:title>Présentation 10min</dc:title>
</cp:coreProperties>
</file>